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Source Code Pr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1E45893-D6F2-488D-B95D-0934CEEADA43}">
  <a:tblStyle styleId="{21E45893-D6F2-488D-B95D-0934CEEADA4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SourceCodePro-boldItalic.fntdata"/><Relationship Id="rId25" Type="http://schemas.openxmlformats.org/officeDocument/2006/relationships/font" Target="fonts/SourceCodePr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2a3da3d8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2a3da3d8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2a3da3d8e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2a3da3d8e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00ea6e2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800ea6e2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331b0fc6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331b0fc6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6edc3425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6edc3425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2a3da3d8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2a3da3d8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331b0fc6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331b0fc6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2a3da3d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2a3da3d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2a3da3d8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2a3da3d8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2a3da3d8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2a3da3d8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2a3da3d8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2a3da3d8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2a3da3d8e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2a3da3d8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6edc3425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6edc3425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2a3da3d8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2a3da3d8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2a3da3d8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2a3da3d8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EYRAUD Grégory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 BTS SN 2020 - Revue n°2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2313" y="889875"/>
            <a:ext cx="2619375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Maquette IHM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 rotWithShape="1">
          <a:blip r:embed="rId3">
            <a:alphaModFix/>
          </a:blip>
          <a:srcRect b="17315" l="32728" r="25166" t="14754"/>
          <a:stretch/>
        </p:blipFill>
        <p:spPr>
          <a:xfrm>
            <a:off x="979125" y="1017725"/>
            <a:ext cx="2887800" cy="349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4">
            <a:alphaModFix/>
          </a:blip>
          <a:srcRect b="14374" l="27564" r="28026" t="13858"/>
          <a:stretch/>
        </p:blipFill>
        <p:spPr>
          <a:xfrm>
            <a:off x="4808850" y="1014900"/>
            <a:ext cx="2887800" cy="3500152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n°2 - 10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IHM</a:t>
            </a: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 rotWithShape="1">
          <a:blip r:embed="rId3">
            <a:alphaModFix/>
          </a:blip>
          <a:srcRect b="12018" l="0" r="0" t="0"/>
          <a:stretch/>
        </p:blipFill>
        <p:spPr>
          <a:xfrm>
            <a:off x="807450" y="1017725"/>
            <a:ext cx="3094326" cy="363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3"/>
          <p:cNvPicPr preferRelativeResize="0"/>
          <p:nvPr/>
        </p:nvPicPr>
        <p:blipFill rotWithShape="1">
          <a:blip r:embed="rId4">
            <a:alphaModFix/>
          </a:blip>
          <a:srcRect b="12018" l="0" r="0" t="0"/>
          <a:stretch/>
        </p:blipFill>
        <p:spPr>
          <a:xfrm>
            <a:off x="5417525" y="1017725"/>
            <a:ext cx="3094326" cy="363002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n°2 - 11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n°2 - 12</a:t>
            </a:r>
            <a:endParaRPr sz="1400"/>
          </a:p>
        </p:txBody>
      </p:sp>
      <p:sp>
        <p:nvSpPr>
          <p:cNvPr id="136" name="Google Shape;136;p2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Protocole de communication </a:t>
            </a:r>
            <a:endParaRPr/>
          </a:p>
        </p:txBody>
      </p:sp>
      <p:sp>
        <p:nvSpPr>
          <p:cNvPr id="137" name="Google Shape;137;p24"/>
          <p:cNvSpPr txBox="1"/>
          <p:nvPr/>
        </p:nvSpPr>
        <p:spPr>
          <a:xfrm>
            <a:off x="632100" y="1536850"/>
            <a:ext cx="7337100" cy="27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urce Code Pro"/>
              <a:buChar char="●"/>
            </a:pPr>
            <a:r>
              <a:rPr b="1" lang="fr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$GROOM;ETAT;SONNETTE;PRESENCE\r\n</a:t>
            </a:r>
            <a:endParaRPr b="1"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urce Code Pro"/>
              <a:buChar char="●"/>
            </a:pPr>
            <a:r>
              <a:rPr b="1" lang="fr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$GROOM;A\r\n</a:t>
            </a:r>
            <a:endParaRPr b="1"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urce Code Pro"/>
              <a:buChar char="●"/>
            </a:pPr>
            <a:r>
              <a:rPr b="1" lang="fr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$GROOM;AFFICHAGE;NOM;PRENOM;FONCTION\r\n</a:t>
            </a:r>
            <a:endParaRPr b="1"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36550" lvl="0" marL="4572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urce Code Pro"/>
              <a:buChar char="●"/>
            </a:pPr>
            <a:r>
              <a:rPr b="1" lang="fr" sz="17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$MSGPERSO;messageperso\r\n</a:t>
            </a:r>
            <a:endParaRPr b="1"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Scénario : Se connecter</a:t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425" y="1017725"/>
            <a:ext cx="4767150" cy="373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n°2 - 13</a:t>
            </a:r>
            <a:endParaRPr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Scénario : Informer le visiteur</a:t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6750" y="1017725"/>
            <a:ext cx="4430500" cy="381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n°2 - 14</a:t>
            </a:r>
            <a:endParaRPr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Simulation Bluetooth</a:t>
            </a:r>
            <a:endParaRPr/>
          </a:p>
        </p:txBody>
      </p:sp>
      <p:pic>
        <p:nvPicPr>
          <p:cNvPr id="157" name="Google Shape;157;p27"/>
          <p:cNvPicPr preferRelativeResize="0"/>
          <p:nvPr/>
        </p:nvPicPr>
        <p:blipFill rotWithShape="1">
          <a:blip r:embed="rId3">
            <a:alphaModFix/>
          </a:blip>
          <a:srcRect b="68409" l="0" r="0" t="0"/>
          <a:stretch/>
        </p:blipFill>
        <p:spPr>
          <a:xfrm>
            <a:off x="3222425" y="1887600"/>
            <a:ext cx="5815350" cy="130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7"/>
          <p:cNvPicPr preferRelativeResize="0"/>
          <p:nvPr/>
        </p:nvPicPr>
        <p:blipFill rotWithShape="1">
          <a:blip r:embed="rId4">
            <a:alphaModFix/>
          </a:blip>
          <a:srcRect b="15817" l="0" r="0" t="0"/>
          <a:stretch/>
        </p:blipFill>
        <p:spPr>
          <a:xfrm>
            <a:off x="152400" y="1017725"/>
            <a:ext cx="2980024" cy="3344947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n°2 - 15</a:t>
            </a:r>
            <a:endParaRPr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Tests de validation</a:t>
            </a:r>
            <a:endParaRPr/>
          </a:p>
        </p:txBody>
      </p:sp>
      <p:graphicFrame>
        <p:nvGraphicFramePr>
          <p:cNvPr id="165" name="Google Shape;165;p28"/>
          <p:cNvGraphicFramePr/>
          <p:nvPr/>
        </p:nvGraphicFramePr>
        <p:xfrm>
          <a:off x="803775" y="1017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{21E45893-D6F2-488D-B95D-0934CEEADA43}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Désignation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Objectif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Oui / Non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Informer le visiteur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Pouvoir l’informer de sa disponibilité et pouvoir afficher un message personnalisé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Oui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Gérer le mode sonnette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Activer ou désactiver la sonnette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Oui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Visualiser les notifications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Etre informé qu’un visiteur </a:t>
                      </a:r>
                      <a:r>
                        <a:rPr lang="fr" sz="1200"/>
                        <a:t>ait</a:t>
                      </a:r>
                      <a:r>
                        <a:rPr lang="fr" sz="1200"/>
                        <a:t> sonné ou qu’il soit détecté par le capteur de présence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Oui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Spécifier son identité et sa fonction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Pouvoir spécifier son nom, prénom et sa fonction pour l’afficher sur le </a:t>
                      </a:r>
                      <a:r>
                        <a:rPr lang="fr" sz="1200"/>
                        <a:t>boîtier</a:t>
                      </a:r>
                      <a:r>
                        <a:rPr lang="fr" sz="1200"/>
                        <a:t> 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Oui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Visualiser et importer les </a:t>
                      </a:r>
                      <a:r>
                        <a:rPr lang="fr" sz="1200"/>
                        <a:t>événements</a:t>
                      </a:r>
                      <a:r>
                        <a:rPr lang="fr" sz="1200"/>
                        <a:t> d’un calendrier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Pouvoir visualiser un calendrier et ses rendez-vous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 sz="1200"/>
                        <a:t>Non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6" name="Google Shape;166;p28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n°2 - 16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Expression du besoin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Présentation du projet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Cahier des charges fourni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Diagramme des cas d’utilisation après analyse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Mes tâches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Outils mis en oeuvre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Conduite de projet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Maquette IHM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IHM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Protocole de communication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Scénarios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Simulation Bluetooth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Test de validation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Expression du besoin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5900" y="1017725"/>
            <a:ext cx="5972175" cy="35909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n°2 - 3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du projet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750" y="1017725"/>
            <a:ext cx="5858500" cy="360522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n°2 - 4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Diagramme des cas d’utilisation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124" y="1017724"/>
            <a:ext cx="6467750" cy="36746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n°2 - 5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Mes tâches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200" y="1418000"/>
            <a:ext cx="6505575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0" y="45422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n°2 - 6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Planification des tâches</a:t>
            </a:r>
            <a:endParaRPr/>
          </a:p>
        </p:txBody>
      </p:sp>
      <p:graphicFrame>
        <p:nvGraphicFramePr>
          <p:cNvPr id="95" name="Google Shape;95;p19"/>
          <p:cNvGraphicFramePr/>
          <p:nvPr/>
        </p:nvGraphicFramePr>
        <p:xfrm>
          <a:off x="952500" y="1074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{21E45893-D6F2-488D-B95D-0934CEEADA43}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Cas d’utilisation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Priorité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Itération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Informer le visiteur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Haute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Gérer le mode “Sonnette”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Haute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Dialoguer avec le portier connecté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Haute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Importer un calendrier et visualiser les événements d’une journée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Basse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Afficher les notifications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Moyenne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Spécifier son identité et sa fonction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Moyenne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n°2 - 7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Outils mis en oeuvre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6125" y="146075"/>
            <a:ext cx="3976175" cy="169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88225"/>
            <a:ext cx="2567050" cy="25670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4" name="Google Shape;104;p20"/>
          <p:cNvGraphicFramePr/>
          <p:nvPr/>
        </p:nvGraphicFramePr>
        <p:xfrm>
          <a:off x="2661350" y="2940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{21E45893-D6F2-488D-B95D-0934CEEADA43}</a:tableStyleId>
              </a:tblPr>
              <a:tblGrid>
                <a:gridCol w="3085475"/>
                <a:gridCol w="3085475"/>
              </a:tblGrid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/>
                        <a:t>Désignation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fr"/>
                        <a:t>Caractéristiques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OS PC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GNU/Linux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OS </a:t>
                      </a:r>
                      <a:r>
                        <a:rPr lang="fr"/>
                        <a:t>Tablette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Android ©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EDI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"/>
                        <a:t>Android Studio (java)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05" name="Google Shape;10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61350" y="1017725"/>
            <a:ext cx="1569051" cy="163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n°2 - 8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Conduite de projet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850" y="1110024"/>
            <a:ext cx="6291676" cy="303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0" y="453840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400"/>
              <a:t>GrOOm - EYRAUD Grégory - Revue n°2 - 9</a:t>
            </a:r>
            <a:endParaRPr sz="1400"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6714325" y="1110025"/>
            <a:ext cx="2300700" cy="34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0.1 terminée pour l’ensemble du groupe, 0.2 en cours.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